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“在此键入引文。”"/>
          <p:cNvSpPr txBox="1"/>
          <p:nvPr>
            <p:ph type="body" sz="quarter" idx="13"/>
          </p:nvPr>
        </p:nvSpPr>
        <p:spPr>
          <a:xfrm>
            <a:off x="1270000" y="4216399"/>
            <a:ext cx="10464800" cy="711203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622088" y="289098"/>
            <a:ext cx="9753604" cy="65057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idx="13"/>
          </p:nvPr>
        </p:nvSpPr>
        <p:spPr>
          <a:xfrm>
            <a:off x="2263775" y="613832"/>
            <a:ext cx="12401550" cy="82677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idx="13"/>
          </p:nvPr>
        </p:nvSpPr>
        <p:spPr>
          <a:xfrm>
            <a:off x="4086225" y="2586565"/>
            <a:ext cx="9429750" cy="62865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6502400" y="889000"/>
            <a:ext cx="5867400" cy="39116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TA2001复习课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STA2001复习课</a:t>
            </a:r>
          </a:p>
        </p:txBody>
      </p:sp>
      <p:sp>
        <p:nvSpPr>
          <p:cNvPr id="120" name="正文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概率空间与条件概率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概率空间与条件概率</a:t>
            </a:r>
          </a:p>
        </p:txBody>
      </p:sp>
      <p:pic>
        <p:nvPicPr>
          <p:cNvPr id="150" name="Review of Chapter 1-part 5.jpg" descr="Review of Chapter 1-part 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4650" y="2037245"/>
            <a:ext cx="10648775" cy="79830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概率空间与条件概率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概率空间与条件概率</a:t>
            </a:r>
          </a:p>
        </p:txBody>
      </p:sp>
      <p:pic>
        <p:nvPicPr>
          <p:cNvPr id="153" name="Review of Chapter 1-part 8.jpg" descr="Review of Chapter 1-part 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4950" y="2308725"/>
            <a:ext cx="11099801" cy="8321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概率空间与条件概率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概率空间与条件概率</a:t>
            </a:r>
          </a:p>
        </p:txBody>
      </p:sp>
      <p:pic>
        <p:nvPicPr>
          <p:cNvPr id="156" name="Review of Chapter 1-part 9.jpg" descr="Review of Chapter 1-part 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8550" y="2058281"/>
            <a:ext cx="11315287" cy="8482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概率空间与条件概率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概率空间与条件概率</a:t>
            </a:r>
          </a:p>
        </p:txBody>
      </p:sp>
      <p:pic>
        <p:nvPicPr>
          <p:cNvPr id="159" name="Review of Chapter 1-part 10.jpg" descr="Review of Chapter 1-part 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9150" y="2095775"/>
            <a:ext cx="12095372" cy="9067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概率空间与条件概率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概率空间与条件概率</a:t>
            </a:r>
          </a:p>
        </p:txBody>
      </p:sp>
      <p:pic>
        <p:nvPicPr>
          <p:cNvPr id="162" name="Review of Chapter 1-part 11.jpg" descr="Review of Chapter 1-part 1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4149" y="2074855"/>
            <a:ext cx="11547292" cy="86566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例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例题</a:t>
            </a:r>
          </a:p>
        </p:txBody>
      </p:sp>
      <p:pic>
        <p:nvPicPr>
          <p:cNvPr id="165" name="WechatIMG766.png" descr="WechatIMG76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1373" y="2121584"/>
            <a:ext cx="7560475" cy="8724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WechatIMG769.png" descr="WechatIMG76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5051" y="2277125"/>
            <a:ext cx="6608359" cy="5711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例题"/>
          <p:cNvSpPr txBox="1"/>
          <p:nvPr>
            <p:ph type="title"/>
          </p:nvPr>
        </p:nvSpPr>
        <p:spPr>
          <a:xfrm>
            <a:off x="1003300" y="2794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例题</a:t>
            </a:r>
          </a:p>
        </p:txBody>
      </p:sp>
      <p:pic>
        <p:nvPicPr>
          <p:cNvPr id="169" name="WechatIMG771.png" descr="WechatIMG77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8354" y="1882088"/>
            <a:ext cx="10418292" cy="8925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例题"/>
          <p:cNvSpPr txBox="1"/>
          <p:nvPr>
            <p:ph type="title"/>
          </p:nvPr>
        </p:nvSpPr>
        <p:spPr>
          <a:xfrm>
            <a:off x="1003300" y="2794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例题</a:t>
            </a:r>
          </a:p>
        </p:txBody>
      </p:sp>
      <p:pic>
        <p:nvPicPr>
          <p:cNvPr id="172" name="WechatIMG770.png" descr="WechatIMG77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1934964"/>
            <a:ext cx="13004800" cy="7610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例题"/>
          <p:cNvSpPr txBox="1"/>
          <p:nvPr>
            <p:ph type="title"/>
          </p:nvPr>
        </p:nvSpPr>
        <p:spPr>
          <a:xfrm>
            <a:off x="1003300" y="2794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例题</a:t>
            </a:r>
          </a:p>
        </p:txBody>
      </p:sp>
      <p:pic>
        <p:nvPicPr>
          <p:cNvPr id="175" name="WechatIMG771.png" descr="WechatIMG77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9842" y="1931497"/>
            <a:ext cx="9426715" cy="80761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例题"/>
          <p:cNvSpPr txBox="1"/>
          <p:nvPr>
            <p:ph type="title"/>
          </p:nvPr>
        </p:nvSpPr>
        <p:spPr>
          <a:xfrm>
            <a:off x="1003300" y="2794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例题</a:t>
            </a:r>
          </a:p>
        </p:txBody>
      </p:sp>
      <p:pic>
        <p:nvPicPr>
          <p:cNvPr id="178" name="WechatIMG768.png" descr="WechatIMG7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3523" y="2003373"/>
            <a:ext cx="7919354" cy="7474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怎么考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怎么考</a:t>
            </a:r>
          </a:p>
        </p:txBody>
      </p:sp>
      <p:sp>
        <p:nvSpPr>
          <p:cNvPr id="123" name="24道选择题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8" indent="-444498">
              <a:defRPr sz="4700"/>
            </a:pPr>
            <a:r>
              <a:t>24道选择题</a:t>
            </a:r>
          </a:p>
          <a:p>
            <a:pPr marL="444498" indent="-444498">
              <a:defRPr sz="4700"/>
            </a:pPr>
            <a:r>
              <a:t>1道概率计算</a:t>
            </a:r>
          </a:p>
          <a:p>
            <a:pPr marL="444498" indent="-444498">
              <a:defRPr sz="4700"/>
            </a:pPr>
            <a:r>
              <a:t>1道简单证明题</a:t>
            </a:r>
          </a:p>
          <a:p>
            <a:pPr marL="444498" indent="-444498">
              <a:defRPr sz="4700"/>
            </a:pPr>
            <a:r>
              <a:t>作业题经常出现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概率分布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概率分布</a:t>
            </a:r>
          </a:p>
        </p:txBody>
      </p:sp>
      <p:pic>
        <p:nvPicPr>
          <p:cNvPr id="181" name="Review of Chapters 2-3-part 4.jpg" descr="Review of Chapters 2-3-part 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5450" y="1984006"/>
            <a:ext cx="10482620" cy="78584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概率分布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概率分布</a:t>
            </a:r>
          </a:p>
        </p:txBody>
      </p:sp>
      <p:pic>
        <p:nvPicPr>
          <p:cNvPr id="184" name="Review of Chapters 2-3-part 5.jpg" descr="Review of Chapters 2-3-part 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4650" y="2081220"/>
            <a:ext cx="10302123" cy="77231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概率分布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概率分布</a:t>
            </a:r>
          </a:p>
        </p:txBody>
      </p:sp>
      <p:pic>
        <p:nvPicPr>
          <p:cNvPr id="187" name="Review of Chapters 2-3-part 10.jpg" descr="Review of Chapters 2-3-part 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1450" y="2339308"/>
            <a:ext cx="10821832" cy="81127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概率分布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概率分布</a:t>
            </a:r>
          </a:p>
        </p:txBody>
      </p:sp>
      <p:pic>
        <p:nvPicPr>
          <p:cNvPr id="190" name="Review of Chapters 2-3-part 11.jpg" descr="Review of Chapters 2-3-part 1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2550" y="2061897"/>
            <a:ext cx="10497305" cy="7869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概率分布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概率分布</a:t>
            </a:r>
          </a:p>
        </p:txBody>
      </p:sp>
      <p:pic>
        <p:nvPicPr>
          <p:cNvPr id="193" name="Review of Chapters 2-3-part 12.jpg" descr="Review of Chapters 2-3-part 1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7050" y="2578100"/>
            <a:ext cx="9588500" cy="718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概率分布（重要）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概率分布（重要）</a:t>
            </a:r>
          </a:p>
        </p:txBody>
      </p:sp>
      <p:pic>
        <p:nvPicPr>
          <p:cNvPr id="196" name="Review of Chapters 2-3-part 14.jpg" descr="Review of Chapters 2-3-part 1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6349" y="2314194"/>
            <a:ext cx="10838393" cy="8125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概率分布（重要）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概率分布（重要）</a:t>
            </a:r>
          </a:p>
        </p:txBody>
      </p:sp>
      <p:sp>
        <p:nvSpPr>
          <p:cNvPr id="199" name="Mgf 可以用来干嘛？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Mgf 可以用来干嘛？</a:t>
            </a:r>
          </a:p>
          <a:p>
            <a:pPr/>
            <a:r>
              <a:t>知道了Mgf可以知道概率分布吗</a:t>
            </a:r>
          </a:p>
          <a:p>
            <a:pPr/>
            <a:r>
              <a:t>Mgf方法的好处是什么？</a:t>
            </a:r>
          </a:p>
          <a:p>
            <a:pPr/>
            <a:r>
              <a:t>泊松分布和gamma分布有关系吗</a:t>
            </a:r>
          </a:p>
          <a:p>
            <a:pPr/>
            <a:r>
              <a:t>泊松分布怎么近似二项分布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概率分布（重要）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概率分布（重要）</a:t>
            </a:r>
          </a:p>
        </p:txBody>
      </p:sp>
      <p:pic>
        <p:nvPicPr>
          <p:cNvPr id="202" name="Review of Chapters 2-3-part 15.jpg" descr="Review of Chapters 2-3-part 1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4949" y="2378004"/>
            <a:ext cx="10634692" cy="7972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概率分布（重要）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概率分布（重要）</a:t>
            </a:r>
          </a:p>
        </p:txBody>
      </p:sp>
      <p:sp>
        <p:nvSpPr>
          <p:cNvPr id="205" name="要搞懂每一个分布的背景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要搞懂每一个分布的背景</a:t>
            </a:r>
          </a:p>
          <a:p>
            <a:pPr/>
            <a:r>
              <a:t>什么时候用什么分布</a:t>
            </a:r>
          </a:p>
          <a:p>
            <a:pPr/>
            <a:r>
              <a:t>捕捉关键词</a:t>
            </a:r>
          </a:p>
          <a:p>
            <a:pPr/>
            <a:r>
              <a:t>善于分析问题</a:t>
            </a:r>
          </a:p>
          <a:p>
            <a:pPr/>
            <a:r>
              <a:t>计算功底很重要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例题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例题</a:t>
            </a:r>
          </a:p>
        </p:txBody>
      </p:sp>
      <p:sp>
        <p:nvSpPr>
          <p:cNvPr id="208" name="正文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知识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知识点</a:t>
            </a:r>
          </a:p>
        </p:txBody>
      </p:sp>
      <p:sp>
        <p:nvSpPr>
          <p:cNvPr id="126" name="排列组合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8" indent="-444498">
              <a:defRPr sz="4000"/>
            </a:pPr>
            <a:r>
              <a:t>排列组合</a:t>
            </a:r>
          </a:p>
          <a:p>
            <a:pPr marL="444498" indent="-444498">
              <a:defRPr sz="4000"/>
            </a:pPr>
            <a:r>
              <a:t>概率空间，条件概率，贝叶斯公式</a:t>
            </a:r>
          </a:p>
          <a:p>
            <a:pPr marL="444498" indent="-444498">
              <a:defRPr sz="4000"/>
            </a:pPr>
            <a:r>
              <a:t>离散单变量概率分布</a:t>
            </a:r>
          </a:p>
          <a:p>
            <a:pPr marL="444498" indent="-444498">
              <a:defRPr sz="4000"/>
            </a:pPr>
            <a:r>
              <a:t>连续单变量概率分布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例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例题</a:t>
            </a:r>
          </a:p>
        </p:txBody>
      </p:sp>
      <p:pic>
        <p:nvPicPr>
          <p:cNvPr id="211" name="WechatIMG785.png" descr="WechatIMG78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88900"/>
            <a:ext cx="12268200" cy="424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WechatIMG784.png" descr="WechatIMG78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900" y="3930650"/>
            <a:ext cx="12852400" cy="6184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WechatIMG782.png" descr="WechatIMG78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6292" y="0"/>
            <a:ext cx="10887017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WechatIMG777.png" descr="WechatIMG77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7500" y="-579026"/>
            <a:ext cx="13004800" cy="5298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WechatIMG776.png" descr="WechatIMG77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750" y="4445000"/>
            <a:ext cx="12484100" cy="558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WechatIMG783.png" descr="WechatIMG78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13718"/>
            <a:ext cx="13004800" cy="9346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正态分布相关—打好基本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pPr/>
            <a:r>
              <a:t>正态分布相关—打好基本功</a:t>
            </a:r>
          </a:p>
        </p:txBody>
      </p:sp>
      <p:pic>
        <p:nvPicPr>
          <p:cNvPr id="222" name="Review of Chapters 2-3-part 16.jpg" descr="Review of Chapters 2-3-part 1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1150" y="2254338"/>
            <a:ext cx="10359188" cy="77659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正态分布相关—打好基本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pPr/>
            <a:r>
              <a:t>正态分布相关—打好基本功</a:t>
            </a:r>
          </a:p>
        </p:txBody>
      </p:sp>
      <p:pic>
        <p:nvPicPr>
          <p:cNvPr id="225" name="Review of Chapters 2-3-part 17.jpg" descr="Review of Chapters 2-3-part 1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8150" y="2260600"/>
            <a:ext cx="9588500" cy="718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正态分布相关—打好基本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pPr/>
            <a:r>
              <a:t>正态分布相关—打好基本功</a:t>
            </a:r>
          </a:p>
        </p:txBody>
      </p:sp>
      <p:pic>
        <p:nvPicPr>
          <p:cNvPr id="228" name="image15.jpeg" descr="image1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8150" y="2273300"/>
            <a:ext cx="9588500" cy="718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例题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例题</a:t>
            </a:r>
          </a:p>
        </p:txBody>
      </p:sp>
      <p:sp>
        <p:nvSpPr>
          <p:cNvPr id="231" name="正文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例题"/>
          <p:cNvSpPr txBox="1"/>
          <p:nvPr>
            <p:ph type="title"/>
          </p:nvPr>
        </p:nvSpPr>
        <p:spPr>
          <a:xfrm>
            <a:off x="1003300" y="2794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例题</a:t>
            </a:r>
          </a:p>
        </p:txBody>
      </p:sp>
      <p:pic>
        <p:nvPicPr>
          <p:cNvPr id="234" name="WechatIMG786.png" descr="WechatIMG78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7547" y="241300"/>
            <a:ext cx="9486507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WechatIMG787.png" descr="WechatIMG78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73475"/>
            <a:ext cx="13004800" cy="8838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排列组合复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排列组合复习</a:t>
            </a:r>
          </a:p>
        </p:txBody>
      </p:sp>
      <p:pic>
        <p:nvPicPr>
          <p:cNvPr id="129" name="WechatIMG739.png" descr="WechatIMG7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700" y="2444750"/>
            <a:ext cx="11785600" cy="5981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一些tip（重要）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一些tip（重要）</a:t>
            </a:r>
          </a:p>
        </p:txBody>
      </p:sp>
      <p:sp>
        <p:nvSpPr>
          <p:cNvPr id="239" name="怎么做cheating pap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4">
              <a:spcBef>
                <a:spcPts val="3600"/>
              </a:spcBef>
              <a:defRPr sz="3600"/>
            </a:pPr>
            <a:r>
              <a:t>怎么做cheating paper</a:t>
            </a:r>
          </a:p>
          <a:p>
            <a:pPr marL="391159" indent="-391159" defTabSz="514094">
              <a:spcBef>
                <a:spcPts val="3600"/>
              </a:spcBef>
              <a:defRPr sz="3600"/>
            </a:pPr>
            <a:r>
              <a:t>怎么查表</a:t>
            </a:r>
          </a:p>
          <a:p>
            <a:pPr marL="391159" indent="-391159" defTabSz="514094">
              <a:spcBef>
                <a:spcPts val="3600"/>
              </a:spcBef>
              <a:defRPr sz="3600"/>
            </a:pPr>
            <a:r>
              <a:t>怎么取舍题目</a:t>
            </a:r>
          </a:p>
          <a:p>
            <a:pPr marL="391159" indent="-391159" defTabSz="514094">
              <a:spcBef>
                <a:spcPts val="3600"/>
              </a:spcBef>
              <a:defRPr sz="3600"/>
            </a:pPr>
            <a:r>
              <a:t>大题务必拿分</a:t>
            </a:r>
          </a:p>
          <a:p>
            <a:pPr marL="391159" indent="-391159" defTabSz="514094">
              <a:spcBef>
                <a:spcPts val="3600"/>
              </a:spcBef>
              <a:defRPr sz="3600"/>
            </a:pPr>
            <a:r>
              <a:t>不要灰心，大家都差不多水平</a:t>
            </a:r>
          </a:p>
          <a:p>
            <a:pPr marL="391159" indent="-391159" defTabSz="514094">
              <a:spcBef>
                <a:spcPts val="3600"/>
              </a:spcBef>
              <a:defRPr sz="3600"/>
            </a:pPr>
            <a:r>
              <a:t>祝大家考试顺利！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谢谢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谢谢！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排列组合复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排列组合复习</a:t>
            </a:r>
          </a:p>
        </p:txBody>
      </p:sp>
      <p:pic>
        <p:nvPicPr>
          <p:cNvPr id="132" name="WechatIMG741.png" descr="WechatIMG7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04900" y="3405952"/>
            <a:ext cx="7335853" cy="4668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WechatIMG740.png" descr="WechatIMG7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9388" y="3073131"/>
            <a:ext cx="8045812" cy="5959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排列组合复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排列组合复习</a:t>
            </a:r>
          </a:p>
        </p:txBody>
      </p:sp>
      <p:pic>
        <p:nvPicPr>
          <p:cNvPr id="136" name="WechatIMG742.png" descr="WechatIMG7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9826" y="2098442"/>
            <a:ext cx="7030223" cy="6588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WechatIMG745.png" descr="WechatIMG74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69057" y="2488476"/>
            <a:ext cx="7347444" cy="65038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排列组合复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排列组合复习</a:t>
            </a:r>
          </a:p>
        </p:txBody>
      </p:sp>
      <p:pic>
        <p:nvPicPr>
          <p:cNvPr id="140" name="WechatIMG751.png" descr="WechatIMG7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62176" y="1868915"/>
            <a:ext cx="7166134" cy="6894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WechatIMG750.png" descr="WechatIMG7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04850" y="2385427"/>
            <a:ext cx="7703495" cy="6085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排列组合复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排列组合复习</a:t>
            </a:r>
          </a:p>
        </p:txBody>
      </p:sp>
      <p:pic>
        <p:nvPicPr>
          <p:cNvPr id="144" name="WechatIMG749.png" descr="WechatIMG7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5882" y="2511512"/>
            <a:ext cx="9292490" cy="6099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排列组合复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排列组合复习</a:t>
            </a:r>
          </a:p>
        </p:txBody>
      </p:sp>
      <p:pic>
        <p:nvPicPr>
          <p:cNvPr id="147" name="WechatIMG746.png" descr="WechatIMG7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09600" y="2545304"/>
            <a:ext cx="13004800" cy="6821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